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3" r:id="rId5"/>
    <p:sldId id="259" r:id="rId6"/>
    <p:sldId id="262" r:id="rId7"/>
    <p:sldId id="261" r:id="rId8"/>
    <p:sldId id="264" r:id="rId9"/>
    <p:sldId id="258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069"/>
    <a:srgbClr val="239A3B"/>
    <a:srgbClr val="EAE1CD"/>
    <a:srgbClr val="0D0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61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E2DF-03C7-4CC9-822F-BCAB4CA87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C5F4F8-DB80-45F8-BF99-C2071210C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50F480-39F8-4D4C-B09C-EA703E835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43F8E-761C-4831-B67F-47EE031D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D27928-0F96-4D4E-B190-F3E378FB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77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4F458-E148-47F3-B62E-65A3AC91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18AA5B-AC77-48BC-9128-1ED48E075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9EEFFA-03A0-404F-9505-03F573EA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918A50-6D91-4C8D-B80C-C5C55D12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ACBE6D-76C7-4CD8-9CD2-061F644C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67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C8DB04-24EA-45CD-BCBB-54827F575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EAE2AB-530E-42B3-A083-89BC3EF1D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BAEE47-40C2-48D1-8BC7-852312C1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AC48A1-7DF6-4040-A763-71354B8F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F4C244-AF7A-4B3F-B244-C37BD892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68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328A0-44A4-4703-849E-B489D867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45069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960AE-8FE4-4D1F-B185-875747F5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E40ACA-C50E-4273-9DFF-DD11BC8A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4F8C4-E785-497F-AC43-1181440F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4DDBD1-782F-4DB1-BFAE-BBFD4AE4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2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4DEE5-6CA2-46BE-B518-A197F463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DE90E9-4FE6-4740-B3F0-C846A8E23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71AE5B-FD10-4753-BD61-29DE8BED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7C4105-4839-495E-86F9-74619DCA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A2206F-4136-48D6-8245-EA69E75A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8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8285C-AB6F-49A9-BD51-5EAC575E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AE9454-6F9D-4525-A087-EDF14D3AE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9D5A25-1AD1-4925-B80B-78574BC17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15C284-0B7D-422F-9D65-FCBD8033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CE043-C6D5-42CE-AFE5-D0123143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200F33-B6D9-4247-ACF5-BC6986E9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06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F9869-6185-4E07-A7A8-466A374E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B8A3FA-2D66-44C1-80D3-A1C66020A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6589A2-BA8B-4129-B5D0-D7FEC2B52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3884B8-797C-4901-8827-648C9CAAA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D4D046-568A-4D00-BA48-4C0A8639E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273711B-572C-44BD-9CBF-1F063265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3D3BAB-7EA3-45DA-A668-5DB82974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678B-E705-415A-974D-8F319BFC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1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48639-F090-447B-9F76-4AB05169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283756-F1FC-4ADE-8FCA-A720246B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55D37-A877-4EE7-99EC-D863D91F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677E96-154B-458C-A9FD-67F79037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3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434DAD-4FE1-4002-90FB-2DFF077A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558937-3EEE-4649-A4F3-3FFEFAA3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0044D2-2128-4342-AF5A-2D33E040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51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E6B89-1890-4A37-9F64-8E12043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842FEE-1D37-4283-B380-DBDDBD41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1602F5-3941-4BAA-A54A-C2E0D643E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420BEC-E9B0-44EC-A146-55F53D42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4834B8-CAD8-4F2E-B98B-CAEF99B9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15B1D7-D683-4298-9D84-6A7CD15F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37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4C3DF-F035-48DA-89CB-4F6CF186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A9DC13-CE2C-4F08-BA35-D0AF6D8B8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E17781-3925-4B47-977B-78D7FF67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C96851-A93E-44FF-BDB7-33C4F404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13A127-82FD-4214-BFB8-F1C5DC92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E2EF80-B605-47EB-B95C-DC3A4798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53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6A43C68-D213-4C93-B0E5-F28CD840C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50000"/>
          </a:blip>
          <a:srcRect r="14766" b="9396"/>
          <a:stretch/>
        </p:blipFill>
        <p:spPr>
          <a:xfrm>
            <a:off x="-1" y="383709"/>
            <a:ext cx="12192001" cy="647429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735BB8-A559-4FD6-A764-D22174F6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6CF511-CE0F-4106-A959-A6AFBD36F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C4580C-7229-487E-B3EB-95A128BDB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9DDB-0721-4B4B-8520-A76C91F7F4AE}" type="datetimeFigureOut">
              <a:rPr lang="de-DE" smtClean="0"/>
              <a:t>25.09.2020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632F8-FAC5-41B0-823F-1BF14684B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B6E0A-63F6-43BC-A1A4-A5C8EB0FB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B0066-D022-4D1E-B193-338B8FCC45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96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D090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D090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D090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D090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090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D090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9E62BD-711C-4B2A-91B8-C6C2CAB8D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B064FB-A120-48DD-A821-EAC7797D2B0C}"/>
              </a:ext>
            </a:extLst>
          </p:cNvPr>
          <p:cNvSpPr/>
          <p:nvPr/>
        </p:nvSpPr>
        <p:spPr>
          <a:xfrm>
            <a:off x="0" y="2192740"/>
            <a:ext cx="12192000" cy="2496595"/>
          </a:xfrm>
          <a:prstGeom prst="rect">
            <a:avLst/>
          </a:prstGeom>
          <a:solidFill>
            <a:srgbClr val="239A3B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B02207-F327-4E56-80CF-0A96A9C9D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WIFI</a:t>
            </a:r>
            <a:r>
              <a:rPr lang="de-DE" dirty="0">
                <a:solidFill>
                  <a:schemeClr val="bg1"/>
                </a:solidFill>
              </a:rPr>
              <a:t>-Projekt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13871E-65ED-4ABA-96AA-58CAACE8A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+mj-lt"/>
              </a:rPr>
              <a:t>Patrick Obermeier</a:t>
            </a:r>
          </a:p>
        </p:txBody>
      </p:sp>
    </p:spTree>
    <p:extLst>
      <p:ext uri="{BB962C8B-B14F-4D97-AF65-F5344CB8AC3E}">
        <p14:creationId xmlns:p14="http://schemas.microsoft.com/office/powerpoint/2010/main" val="216964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6B619-DCB9-4211-9E33-3197473C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9B221B-BB40-4445-8E50-B1707393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600" dirty="0"/>
              <a:t>Projektüberblick </a:t>
            </a:r>
          </a:p>
          <a:p>
            <a:r>
              <a:rPr lang="de-DE" sz="3600" dirty="0"/>
              <a:t>Tech Stack</a:t>
            </a:r>
          </a:p>
          <a:p>
            <a:r>
              <a:rPr lang="de-DE" sz="3600" dirty="0"/>
              <a:t>Infrastruktur</a:t>
            </a:r>
          </a:p>
          <a:p>
            <a:r>
              <a:rPr lang="de-DE" sz="3600" dirty="0"/>
              <a:t>Architekturüberblick</a:t>
            </a:r>
          </a:p>
          <a:p>
            <a:endParaRPr lang="de-DE" sz="3600" dirty="0"/>
          </a:p>
          <a:p>
            <a:r>
              <a:rPr lang="de-DE" sz="3600" dirty="0"/>
              <a:t>DEMO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039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49AC3F5A-C97C-4441-BA0E-F1E23AC2025C}"/>
              </a:ext>
            </a:extLst>
          </p:cNvPr>
          <p:cNvSpPr/>
          <p:nvPr/>
        </p:nvSpPr>
        <p:spPr>
          <a:xfrm>
            <a:off x="-50545" y="-36759"/>
            <a:ext cx="12282367" cy="6943006"/>
          </a:xfrm>
          <a:prstGeom prst="rect">
            <a:avLst/>
          </a:prstGeom>
          <a:solidFill>
            <a:srgbClr val="EAE1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54C4B8D-D0FE-4B22-BBA5-D647E736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314870C-47EA-404B-9D8F-D5860588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9" y="0"/>
            <a:ext cx="11090023" cy="69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41510-904F-49D1-93E5-7EF637F4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720"/>
            <a:ext cx="10515600" cy="1325563"/>
          </a:xfrm>
        </p:spPr>
        <p:txBody>
          <a:bodyPr/>
          <a:lstStyle/>
          <a:p>
            <a:r>
              <a:rPr lang="de-DE" dirty="0"/>
              <a:t>Projektüberblick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70DF1-BE5A-4267-9744-168A182F2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Full</a:t>
            </a:r>
            <a:r>
              <a:rPr lang="de-DE" b="1" dirty="0"/>
              <a:t>-Stack Poker-Plattform</a:t>
            </a:r>
          </a:p>
          <a:p>
            <a:r>
              <a:rPr lang="de-DE" dirty="0"/>
              <a:t>Web Applikation (keine Native App)</a:t>
            </a:r>
          </a:p>
          <a:p>
            <a:r>
              <a:rPr lang="de-DE" dirty="0"/>
              <a:t>Virtuelle Spielwährung (Chips), Kein Echtgeld</a:t>
            </a:r>
          </a:p>
          <a:p>
            <a:r>
              <a:rPr lang="de-DE" dirty="0"/>
              <a:t>User können sich auf der Plattform registrieren</a:t>
            </a:r>
            <a:br>
              <a:rPr lang="de-DE" dirty="0"/>
            </a:br>
            <a:r>
              <a:rPr lang="de-DE" dirty="0"/>
              <a:t>und anmelden</a:t>
            </a:r>
          </a:p>
          <a:p>
            <a:r>
              <a:rPr lang="de-DE" dirty="0"/>
              <a:t>Kompletter Poker Game-Loop </a:t>
            </a:r>
          </a:p>
          <a:p>
            <a:r>
              <a:rPr lang="de-DE" dirty="0"/>
              <a:t>Frontend kommuniziert mit Backend </a:t>
            </a:r>
            <a:br>
              <a:rPr lang="de-DE" dirty="0"/>
            </a:br>
            <a:r>
              <a:rPr lang="de-DE" dirty="0"/>
              <a:t>via API und </a:t>
            </a:r>
            <a:r>
              <a:rPr lang="de-DE" dirty="0" err="1"/>
              <a:t>WebSockets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2095A-9454-4054-89EC-D4F4A6F7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1D0"/>
              </a:clrFrom>
              <a:clrTo>
                <a:srgbClr val="E8E1D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0647" y="3010855"/>
            <a:ext cx="4147884" cy="34565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0D0E3E-0430-4DA3-98E5-1A0C5E33B2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1D0"/>
              </a:clrFrom>
              <a:clrTo>
                <a:srgbClr val="E8E1D0">
                  <a:alpha val="0"/>
                </a:srgbClr>
              </a:clrTo>
            </a:clrChange>
          </a:blip>
          <a:srcRect l="34788" t="30072" r="35546" b="29142"/>
          <a:stretch/>
        </p:blipFill>
        <p:spPr>
          <a:xfrm>
            <a:off x="9252901" y="498824"/>
            <a:ext cx="2715630" cy="23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F901F-1638-42C0-88A5-A3ADB850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38B8F-54E2-437E-91A0-15C2B3EA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Frontend:</a:t>
            </a:r>
          </a:p>
          <a:p>
            <a:pPr lvl="1"/>
            <a:r>
              <a:rPr lang="de-DE" dirty="0"/>
              <a:t>Als </a:t>
            </a:r>
            <a:r>
              <a:rPr lang="de-DE" b="1" dirty="0"/>
              <a:t>Single Page </a:t>
            </a:r>
            <a:r>
              <a:rPr lang="de-DE" b="1" dirty="0" err="1"/>
              <a:t>Application</a:t>
            </a:r>
            <a:r>
              <a:rPr lang="de-DE" b="1" dirty="0"/>
              <a:t> (SPA) </a:t>
            </a:r>
            <a:r>
              <a:rPr lang="de-DE" dirty="0"/>
              <a:t>konzipiert</a:t>
            </a:r>
            <a:endParaRPr lang="de-DE" b="1" dirty="0"/>
          </a:p>
          <a:p>
            <a:pPr lvl="1"/>
            <a:r>
              <a:rPr lang="de-DE" dirty="0"/>
              <a:t>Frontend-Projekt mit </a:t>
            </a:r>
            <a:r>
              <a:rPr lang="de-DE" b="1" dirty="0"/>
              <a:t>Create-</a:t>
            </a:r>
            <a:r>
              <a:rPr lang="de-DE" b="1" dirty="0" err="1"/>
              <a:t>React</a:t>
            </a:r>
            <a:r>
              <a:rPr lang="de-DE" b="1" dirty="0"/>
              <a:t>-App</a:t>
            </a:r>
            <a:r>
              <a:rPr lang="de-DE" dirty="0"/>
              <a:t> aufgesetzt</a:t>
            </a:r>
          </a:p>
          <a:p>
            <a:pPr lvl="1"/>
            <a:r>
              <a:rPr lang="de-DE" b="1" dirty="0"/>
              <a:t>UI-Bibliothek: </a:t>
            </a:r>
            <a:r>
              <a:rPr lang="de-DE" dirty="0" err="1"/>
              <a:t>React</a:t>
            </a:r>
            <a:endParaRPr lang="de-DE" dirty="0"/>
          </a:p>
          <a:p>
            <a:pPr lvl="1"/>
            <a:r>
              <a:rPr lang="de-DE" b="1" dirty="0"/>
              <a:t>Styling: </a:t>
            </a:r>
            <a:r>
              <a:rPr lang="de-DE" dirty="0" err="1"/>
              <a:t>Styled</a:t>
            </a:r>
            <a:r>
              <a:rPr lang="de-DE" dirty="0"/>
              <a:t> Components (Komponenten-basierte CSS-Bibliothek)</a:t>
            </a:r>
          </a:p>
          <a:p>
            <a:pPr lvl="1"/>
            <a:r>
              <a:rPr lang="de-DE" dirty="0"/>
              <a:t>Client-seitiges Routing mit </a:t>
            </a:r>
            <a:r>
              <a:rPr lang="de-DE" b="1" dirty="0" err="1"/>
              <a:t>React</a:t>
            </a:r>
            <a:r>
              <a:rPr lang="de-DE" b="1" dirty="0"/>
              <a:t> Router</a:t>
            </a:r>
          </a:p>
          <a:p>
            <a:pPr lvl="1"/>
            <a:r>
              <a:rPr lang="de-DE" b="1" dirty="0"/>
              <a:t>State Management: </a:t>
            </a:r>
            <a:r>
              <a:rPr lang="de-DE" dirty="0" err="1"/>
              <a:t>Context</a:t>
            </a:r>
            <a:r>
              <a:rPr lang="de-DE" dirty="0"/>
              <a:t>-API (in </a:t>
            </a:r>
            <a:r>
              <a:rPr lang="de-DE" dirty="0" err="1"/>
              <a:t>React</a:t>
            </a:r>
            <a:r>
              <a:rPr lang="de-DE" dirty="0"/>
              <a:t>-Bibliothek direkt integriert)</a:t>
            </a:r>
          </a:p>
          <a:p>
            <a:pPr lvl="1"/>
            <a:r>
              <a:rPr lang="de-DE" dirty="0"/>
              <a:t>Kommunikation mit Server via </a:t>
            </a:r>
            <a:r>
              <a:rPr lang="de-DE" b="1" dirty="0" err="1"/>
              <a:t>Axios</a:t>
            </a:r>
            <a:r>
              <a:rPr lang="de-DE" dirty="0"/>
              <a:t> (API) &amp; </a:t>
            </a:r>
            <a:r>
              <a:rPr lang="de-DE" b="1" dirty="0"/>
              <a:t>Socket.io </a:t>
            </a:r>
            <a:r>
              <a:rPr lang="de-DE" dirty="0"/>
              <a:t>(Spiele-logik)</a:t>
            </a:r>
          </a:p>
          <a:p>
            <a:pPr lvl="1"/>
            <a:r>
              <a:rPr lang="de-DE" dirty="0"/>
              <a:t>Text-Inhalte in zwei Sprachen verfügbar (DE, EN)</a:t>
            </a:r>
          </a:p>
          <a:p>
            <a:pPr lvl="1"/>
            <a:r>
              <a:rPr lang="de-DE" dirty="0"/>
              <a:t>Alle Texte werden in einem </a:t>
            </a:r>
            <a:r>
              <a:rPr lang="de-DE" b="1" dirty="0" err="1"/>
              <a:t>Headless</a:t>
            </a:r>
            <a:r>
              <a:rPr lang="de-DE" b="1" dirty="0"/>
              <a:t>-CMS</a:t>
            </a:r>
            <a:r>
              <a:rPr lang="de-DE" dirty="0"/>
              <a:t> (Contentful) gespeichert, können dort bearbeitet und via API ausgelesen werden.</a:t>
            </a:r>
          </a:p>
          <a:p>
            <a:pPr lvl="1"/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571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232C8-42E1-4C98-8A0B-C1B0AC14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1A211-79A1-40C7-AD5E-30DEAABD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dirty="0"/>
              <a:t>Backend:</a:t>
            </a:r>
          </a:p>
          <a:p>
            <a:pPr lvl="1"/>
            <a:r>
              <a:rPr lang="de-DE" dirty="0"/>
              <a:t>Node.js</a:t>
            </a:r>
          </a:p>
          <a:p>
            <a:pPr lvl="1"/>
            <a:r>
              <a:rPr lang="de-DE" b="1" dirty="0"/>
              <a:t>Backend-Framework: </a:t>
            </a:r>
            <a:r>
              <a:rPr lang="de-DE" dirty="0"/>
              <a:t>Express.js</a:t>
            </a:r>
          </a:p>
          <a:p>
            <a:pPr lvl="1"/>
            <a:r>
              <a:rPr lang="de-DE" b="1" dirty="0"/>
              <a:t>Datenbank:</a:t>
            </a:r>
            <a:r>
              <a:rPr lang="de-DE" dirty="0"/>
              <a:t> </a:t>
            </a:r>
            <a:r>
              <a:rPr lang="de-DE" dirty="0" err="1"/>
              <a:t>MongoDb</a:t>
            </a:r>
            <a:endParaRPr lang="de-DE" dirty="0"/>
          </a:p>
          <a:p>
            <a:pPr lvl="1"/>
            <a:r>
              <a:rPr lang="de-DE" b="1" dirty="0"/>
              <a:t>ORM:</a:t>
            </a:r>
            <a:r>
              <a:rPr lang="de-DE" dirty="0"/>
              <a:t> </a:t>
            </a:r>
            <a:r>
              <a:rPr lang="de-DE" dirty="0" err="1"/>
              <a:t>Mongoose</a:t>
            </a:r>
            <a:endParaRPr lang="de-DE" dirty="0"/>
          </a:p>
          <a:p>
            <a:pPr lvl="1"/>
            <a:r>
              <a:rPr lang="de-DE" dirty="0"/>
              <a:t>Authentifizierung mit </a:t>
            </a:r>
            <a:r>
              <a:rPr lang="de-DE" b="1" dirty="0"/>
              <a:t>JSON Web Tokens</a:t>
            </a:r>
          </a:p>
          <a:p>
            <a:pPr lvl="1"/>
            <a:r>
              <a:rPr lang="de-DE" dirty="0"/>
              <a:t>Registrierung &amp; Login via </a:t>
            </a:r>
            <a:r>
              <a:rPr lang="de-DE" b="1" dirty="0"/>
              <a:t>REST-API</a:t>
            </a:r>
          </a:p>
          <a:p>
            <a:pPr lvl="2"/>
            <a:r>
              <a:rPr lang="de-DE" dirty="0"/>
              <a:t>Passwörter werden mit </a:t>
            </a:r>
            <a:r>
              <a:rPr lang="de-DE" b="1" dirty="0" err="1"/>
              <a:t>bcrypt</a:t>
            </a:r>
            <a:r>
              <a:rPr lang="de-DE" dirty="0"/>
              <a:t> verschlüsselt in Datenbank gespeichert</a:t>
            </a:r>
          </a:p>
          <a:p>
            <a:pPr lvl="1"/>
            <a:r>
              <a:rPr lang="de-DE" dirty="0"/>
              <a:t>Spielelogik basierend auf 3rd-party Code (</a:t>
            </a:r>
            <a:r>
              <a:rPr lang="de-DE" b="1" dirty="0" err="1"/>
              <a:t>pokersolver</a:t>
            </a:r>
            <a:r>
              <a:rPr lang="de-DE" dirty="0"/>
              <a:t>) implementiert</a:t>
            </a:r>
          </a:p>
          <a:p>
            <a:pPr lvl="1"/>
            <a:r>
              <a:rPr lang="de-DE" dirty="0"/>
              <a:t>Spielelogik-Kommunikation Client-Server mit </a:t>
            </a:r>
            <a:r>
              <a:rPr lang="de-DE" b="1" dirty="0"/>
              <a:t>Socket.io </a:t>
            </a:r>
            <a:r>
              <a:rPr lang="de-DE" dirty="0"/>
              <a:t>implementiert</a:t>
            </a:r>
          </a:p>
          <a:p>
            <a:pPr lvl="1"/>
            <a:r>
              <a:rPr lang="de-DE" dirty="0" err="1"/>
              <a:t>Transactional</a:t>
            </a:r>
            <a:r>
              <a:rPr lang="de-DE" dirty="0"/>
              <a:t> E-Mails werden mit </a:t>
            </a:r>
            <a:r>
              <a:rPr lang="de-DE" b="1" dirty="0" err="1"/>
              <a:t>Nodemailer</a:t>
            </a:r>
            <a:r>
              <a:rPr lang="de-DE" dirty="0"/>
              <a:t> via Mailjet-SMTP versendet</a:t>
            </a:r>
          </a:p>
          <a:p>
            <a:pPr lvl="1"/>
            <a:r>
              <a:rPr lang="de-DE" b="1" dirty="0"/>
              <a:t>Sicherheit: </a:t>
            </a:r>
            <a:r>
              <a:rPr lang="de-DE" dirty="0"/>
              <a:t>Mehrere Middleware-</a:t>
            </a:r>
            <a:r>
              <a:rPr lang="de-DE" dirty="0" err="1"/>
              <a:t>packages</a:t>
            </a:r>
            <a:r>
              <a:rPr lang="de-DE" dirty="0"/>
              <a:t> um Express-Server (</a:t>
            </a:r>
            <a:r>
              <a:rPr lang="de-DE" dirty="0" err="1"/>
              <a:t>helmet</a:t>
            </a:r>
            <a:r>
              <a:rPr lang="de-DE" dirty="0"/>
              <a:t>, </a:t>
            </a:r>
            <a:r>
              <a:rPr lang="de-DE" dirty="0" err="1"/>
              <a:t>hpp</a:t>
            </a:r>
            <a:r>
              <a:rPr lang="de-DE" dirty="0"/>
              <a:t>, express-rate-limit, express-mongo-</a:t>
            </a:r>
            <a:r>
              <a:rPr lang="de-DE" dirty="0" err="1"/>
              <a:t>sanitize</a:t>
            </a:r>
            <a:r>
              <a:rPr lang="de-DE" dirty="0"/>
              <a:t>) zu schützen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60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8F113-030A-4B25-91D5-4BC30A97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81C81-7136-4ADF-8B98-AC5F88A7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 </a:t>
            </a:r>
            <a:r>
              <a:rPr lang="de-DE" b="1" dirty="0" err="1"/>
              <a:t>repositories</a:t>
            </a:r>
            <a:r>
              <a:rPr lang="de-DE" b="1" dirty="0"/>
              <a:t>:</a:t>
            </a:r>
          </a:p>
          <a:p>
            <a:pPr lvl="1"/>
            <a:r>
              <a:rPr lang="de-DE" dirty="0" err="1"/>
              <a:t>Monorepo</a:t>
            </a:r>
            <a:r>
              <a:rPr lang="de-DE" dirty="0"/>
              <a:t> (Frontend- &amp; Backend-Code in einem </a:t>
            </a:r>
            <a:r>
              <a:rPr lang="de-DE" dirty="0" err="1"/>
              <a:t>Repo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Zwei remote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</a:t>
            </a:r>
            <a:r>
              <a:rPr lang="de-DE" dirty="0"/>
              <a:t> (</a:t>
            </a:r>
            <a:r>
              <a:rPr lang="de-DE" b="1" dirty="0" err="1"/>
              <a:t>Gitlab</a:t>
            </a:r>
            <a:r>
              <a:rPr lang="de-DE" dirty="0"/>
              <a:t> &amp; </a:t>
            </a:r>
            <a:r>
              <a:rPr lang="de-DE" b="1" dirty="0"/>
              <a:t>GitHub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Nur eine </a:t>
            </a:r>
            <a:r>
              <a:rPr lang="de-DE" dirty="0" err="1"/>
              <a:t>branch</a:t>
            </a:r>
            <a:r>
              <a:rPr lang="de-DE" dirty="0"/>
              <a:t> während Entwicklung (</a:t>
            </a:r>
            <a:r>
              <a:rPr lang="de-DE" dirty="0" err="1"/>
              <a:t>master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b="1" dirty="0"/>
              <a:t>Hosting:</a:t>
            </a:r>
          </a:p>
          <a:p>
            <a:pPr lvl="1"/>
            <a:r>
              <a:rPr lang="de-DE" dirty="0"/>
              <a:t>Front-end ist auf </a:t>
            </a:r>
            <a:r>
              <a:rPr lang="de-DE" b="1" dirty="0" err="1"/>
              <a:t>Netlify</a:t>
            </a:r>
            <a:r>
              <a:rPr lang="de-DE" dirty="0"/>
              <a:t> gehostet (Custom Domain + SSL)</a:t>
            </a:r>
          </a:p>
          <a:p>
            <a:pPr lvl="1"/>
            <a:r>
              <a:rPr lang="de-DE" dirty="0"/>
              <a:t>Back-end auf </a:t>
            </a:r>
            <a:r>
              <a:rPr lang="de-DE" b="1" dirty="0" err="1"/>
              <a:t>Heroku</a:t>
            </a:r>
            <a:r>
              <a:rPr lang="de-DE" dirty="0"/>
              <a:t> (Standard </a:t>
            </a:r>
            <a:r>
              <a:rPr lang="de-DE" dirty="0" err="1"/>
              <a:t>Heroku</a:t>
            </a:r>
            <a:r>
              <a:rPr lang="de-DE" dirty="0"/>
              <a:t> Domain)</a:t>
            </a:r>
          </a:p>
          <a:p>
            <a:pPr lvl="2"/>
            <a:r>
              <a:rPr lang="de-DE" dirty="0"/>
              <a:t>Automatischer „</a:t>
            </a:r>
            <a:r>
              <a:rPr lang="de-DE" dirty="0" err="1"/>
              <a:t>Build</a:t>
            </a:r>
            <a:r>
              <a:rPr lang="de-DE" dirty="0"/>
              <a:t>“-prozess wenn in Master-</a:t>
            </a:r>
            <a:r>
              <a:rPr lang="de-DE" dirty="0" err="1"/>
              <a:t>branch</a:t>
            </a:r>
            <a:r>
              <a:rPr lang="de-DE" dirty="0"/>
              <a:t> gepusht wird</a:t>
            </a:r>
          </a:p>
          <a:p>
            <a:pPr lvl="2"/>
            <a:r>
              <a:rPr lang="de-DE" dirty="0"/>
              <a:t>Kommunikation mit Backend-API über Reverse-proxy</a:t>
            </a:r>
          </a:p>
          <a:p>
            <a:pPr lvl="1"/>
            <a:r>
              <a:rPr lang="de-DE" dirty="0"/>
              <a:t>Beide Dienste bieten gratis SSL-Zertifikate</a:t>
            </a:r>
          </a:p>
          <a:p>
            <a:pPr lvl="1"/>
            <a:r>
              <a:rPr lang="de-DE" b="1" dirty="0"/>
              <a:t>MongoDB</a:t>
            </a:r>
            <a:r>
              <a:rPr lang="de-DE" dirty="0"/>
              <a:t> &amp; </a:t>
            </a:r>
            <a:r>
              <a:rPr lang="de-DE" b="1" dirty="0"/>
              <a:t>Contentful</a:t>
            </a:r>
            <a:r>
              <a:rPr lang="de-DE" dirty="0"/>
              <a:t> beide in 3rd-party Cloud gehostet</a:t>
            </a:r>
          </a:p>
        </p:txBody>
      </p:sp>
    </p:spTree>
    <p:extLst>
      <p:ext uri="{BB962C8B-B14F-4D97-AF65-F5344CB8AC3E}">
        <p14:creationId xmlns:p14="http://schemas.microsoft.com/office/powerpoint/2010/main" val="274432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0B081C1B-9852-4B77-BE95-B8235535C8A4}"/>
              </a:ext>
            </a:extLst>
          </p:cNvPr>
          <p:cNvSpPr/>
          <p:nvPr/>
        </p:nvSpPr>
        <p:spPr>
          <a:xfrm>
            <a:off x="6872835" y="1796086"/>
            <a:ext cx="1784294" cy="236692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95C14-184B-4FB7-B912-D5656776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Architekturüberblick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196BD88-620A-48F5-A7B0-BBE3DFEC198B}"/>
              </a:ext>
            </a:extLst>
          </p:cNvPr>
          <p:cNvSpPr txBox="1"/>
          <p:nvPr/>
        </p:nvSpPr>
        <p:spPr>
          <a:xfrm>
            <a:off x="4170095" y="5291296"/>
            <a:ext cx="1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45069"/>
                </a:solidFill>
              </a:rPr>
              <a:t>Frontend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619D54-76F8-4ED4-AD04-D2EE1BADF1EF}"/>
              </a:ext>
            </a:extLst>
          </p:cNvPr>
          <p:cNvSpPr txBox="1"/>
          <p:nvPr/>
        </p:nvSpPr>
        <p:spPr>
          <a:xfrm>
            <a:off x="7083228" y="5291296"/>
            <a:ext cx="1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45069"/>
                </a:solidFill>
              </a:rPr>
              <a:t>Backend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D62AA6-D45B-4468-95F7-4CE8A03FCD33}"/>
              </a:ext>
            </a:extLst>
          </p:cNvPr>
          <p:cNvSpPr txBox="1"/>
          <p:nvPr/>
        </p:nvSpPr>
        <p:spPr>
          <a:xfrm>
            <a:off x="1142326" y="5291296"/>
            <a:ext cx="1722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245069"/>
                </a:solidFill>
              </a:rPr>
              <a:t>Headless</a:t>
            </a:r>
            <a:r>
              <a:rPr lang="de-DE" dirty="0">
                <a:solidFill>
                  <a:srgbClr val="245069"/>
                </a:solidFill>
              </a:rPr>
              <a:t> CMS</a:t>
            </a:r>
          </a:p>
          <a:p>
            <a:pPr algn="ctr"/>
            <a:r>
              <a:rPr lang="de-DE" dirty="0">
                <a:solidFill>
                  <a:srgbClr val="245069"/>
                </a:solidFill>
              </a:rPr>
              <a:t>(External Cloud-</a:t>
            </a:r>
            <a:r>
              <a:rPr lang="de-DE" dirty="0" err="1">
                <a:solidFill>
                  <a:srgbClr val="245069"/>
                </a:solidFill>
              </a:rPr>
              <a:t>Hosted</a:t>
            </a:r>
            <a:r>
              <a:rPr lang="de-DE" dirty="0">
                <a:solidFill>
                  <a:srgbClr val="245069"/>
                </a:solidFill>
              </a:rPr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314740F-A664-4690-8935-86972B320027}"/>
              </a:ext>
            </a:extLst>
          </p:cNvPr>
          <p:cNvSpPr/>
          <p:nvPr/>
        </p:nvSpPr>
        <p:spPr>
          <a:xfrm>
            <a:off x="7022538" y="1990296"/>
            <a:ext cx="1448474" cy="930584"/>
          </a:xfrm>
          <a:prstGeom prst="rect">
            <a:avLst/>
          </a:prstGeom>
          <a:solidFill>
            <a:srgbClr val="245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Node.js / Express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BD1F4E9-1974-4DC5-8DCD-43A477BAA3EF}"/>
              </a:ext>
            </a:extLst>
          </p:cNvPr>
          <p:cNvSpPr/>
          <p:nvPr/>
        </p:nvSpPr>
        <p:spPr>
          <a:xfrm>
            <a:off x="7022538" y="3024728"/>
            <a:ext cx="1448474" cy="930584"/>
          </a:xfrm>
          <a:prstGeom prst="rect">
            <a:avLst/>
          </a:prstGeom>
          <a:solidFill>
            <a:srgbClr val="245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Socket.io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71780B-0E05-4660-90F4-F381A6310BF1}"/>
              </a:ext>
            </a:extLst>
          </p:cNvPr>
          <p:cNvSpPr/>
          <p:nvPr/>
        </p:nvSpPr>
        <p:spPr>
          <a:xfrm>
            <a:off x="1142326" y="2346563"/>
            <a:ext cx="1784294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451A09-61CC-4A10-A769-EBE1A51C21B4}"/>
              </a:ext>
            </a:extLst>
          </p:cNvPr>
          <p:cNvSpPr/>
          <p:nvPr/>
        </p:nvSpPr>
        <p:spPr>
          <a:xfrm>
            <a:off x="1292029" y="2566421"/>
            <a:ext cx="1448474" cy="930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0E408A8-41E8-4EFA-8230-DAA846A5DAEE}"/>
              </a:ext>
            </a:extLst>
          </p:cNvPr>
          <p:cNvSpPr/>
          <p:nvPr/>
        </p:nvSpPr>
        <p:spPr>
          <a:xfrm>
            <a:off x="4007580" y="2346563"/>
            <a:ext cx="1784294" cy="13255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FF15A50-70DB-4103-BA80-AFC3048702E9}"/>
              </a:ext>
            </a:extLst>
          </p:cNvPr>
          <p:cNvSpPr/>
          <p:nvPr/>
        </p:nvSpPr>
        <p:spPr>
          <a:xfrm>
            <a:off x="4157283" y="2540773"/>
            <a:ext cx="1448474" cy="930584"/>
          </a:xfrm>
          <a:prstGeom prst="rect">
            <a:avLst/>
          </a:prstGeom>
          <a:solidFill>
            <a:srgbClr val="2450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React-based</a:t>
            </a:r>
            <a:endParaRPr lang="de-DE" dirty="0"/>
          </a:p>
          <a:p>
            <a:pPr algn="ctr"/>
            <a:r>
              <a:rPr lang="de-DE" dirty="0"/>
              <a:t>Frontend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C0ECAF-C1A1-4EAD-9833-9C1046470599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2926620" y="3009345"/>
            <a:ext cx="1080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692A3D9-CD5D-4688-8F3B-4C971E74FC07}"/>
              </a:ext>
            </a:extLst>
          </p:cNvPr>
          <p:cNvSpPr txBox="1"/>
          <p:nvPr/>
        </p:nvSpPr>
        <p:spPr>
          <a:xfrm>
            <a:off x="1597839" y="3911765"/>
            <a:ext cx="240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Fetch</a:t>
            </a:r>
            <a:r>
              <a:rPr lang="de-DE" sz="1200" dirty="0"/>
              <a:t> text-content (</a:t>
            </a:r>
            <a:r>
              <a:rPr lang="de-DE" sz="1200" dirty="0" err="1"/>
              <a:t>strings</a:t>
            </a:r>
            <a:r>
              <a:rPr lang="de-DE" sz="1200" dirty="0"/>
              <a:t> &amp; </a:t>
            </a:r>
            <a:r>
              <a:rPr lang="de-DE" sz="1200" dirty="0" err="1"/>
              <a:t>static</a:t>
            </a:r>
            <a:r>
              <a:rPr lang="de-DE" sz="1200" dirty="0"/>
              <a:t> </a:t>
            </a:r>
            <a:r>
              <a:rPr lang="de-DE" sz="1200" dirty="0" err="1"/>
              <a:t>pages</a:t>
            </a:r>
            <a:r>
              <a:rPr lang="de-DE" sz="1200" dirty="0"/>
              <a:t>) via Content </a:t>
            </a:r>
            <a:r>
              <a:rPr lang="de-DE" sz="1200" dirty="0" err="1"/>
              <a:t>Delivery</a:t>
            </a:r>
            <a:r>
              <a:rPr lang="de-DE" sz="1200" dirty="0"/>
              <a:t> API</a:t>
            </a:r>
          </a:p>
        </p:txBody>
      </p:sp>
      <p:pic>
        <p:nvPicPr>
          <p:cNvPr id="1026" name="Picture 2" descr="contentful logo 680x680 - General Catalyst">
            <a:extLst>
              <a:ext uri="{FF2B5EF4-FFF2-40B4-BE49-F238E27FC236}">
                <a16:creationId xmlns:a16="http://schemas.microsoft.com/office/drawing/2014/main" id="{BA9EDF2A-8A61-466D-8C4A-67F6D67AD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9" b="34464"/>
          <a:stretch/>
        </p:blipFill>
        <p:spPr bwMode="auto">
          <a:xfrm>
            <a:off x="1353484" y="2806060"/>
            <a:ext cx="1325564" cy="40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83FF38E-10BB-4942-AB29-81F20B3A00B1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5791874" y="2455588"/>
            <a:ext cx="1230664" cy="55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8B97833-5E8F-4889-991E-5E02F6B090E7}"/>
              </a:ext>
            </a:extLst>
          </p:cNvPr>
          <p:cNvSpPr txBox="1"/>
          <p:nvPr/>
        </p:nvSpPr>
        <p:spPr>
          <a:xfrm>
            <a:off x="4902424" y="1690688"/>
            <a:ext cx="178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Authenticate</a:t>
            </a:r>
            <a:r>
              <a:rPr lang="de-DE" sz="1200" dirty="0"/>
              <a:t> &amp; update </a:t>
            </a:r>
            <a:r>
              <a:rPr lang="de-DE" sz="1200" dirty="0" err="1"/>
              <a:t>user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via API-</a:t>
            </a:r>
            <a:r>
              <a:rPr lang="de-DE" sz="1200" dirty="0" err="1"/>
              <a:t>routes</a:t>
            </a:r>
            <a:endParaRPr lang="de-DE" sz="1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F03FADD-F6B5-4BC0-A25A-EC8955FEA678}"/>
              </a:ext>
            </a:extLst>
          </p:cNvPr>
          <p:cNvSpPr txBox="1"/>
          <p:nvPr/>
        </p:nvSpPr>
        <p:spPr>
          <a:xfrm>
            <a:off x="4669105" y="3866768"/>
            <a:ext cx="201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Handle game-</a:t>
            </a:r>
            <a:r>
              <a:rPr lang="de-DE" sz="1200" dirty="0" err="1"/>
              <a:t>related</a:t>
            </a:r>
            <a:endParaRPr lang="de-DE" sz="1200" dirty="0"/>
          </a:p>
          <a:p>
            <a:pPr algn="ctr"/>
            <a:r>
              <a:rPr lang="de-DE" sz="1200" dirty="0"/>
              <a:t>client-server </a:t>
            </a:r>
            <a:r>
              <a:rPr lang="de-DE" sz="1200" dirty="0" err="1"/>
              <a:t>communication</a:t>
            </a:r>
            <a:endParaRPr lang="de-DE" sz="12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4C1DF66-59FF-4C1E-97E7-4433762A9F41}"/>
              </a:ext>
            </a:extLst>
          </p:cNvPr>
          <p:cNvSpPr/>
          <p:nvPr/>
        </p:nvSpPr>
        <p:spPr>
          <a:xfrm>
            <a:off x="9371925" y="2559436"/>
            <a:ext cx="1448474" cy="9305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Mailjet</a:t>
            </a:r>
            <a:r>
              <a:rPr lang="de-DE" dirty="0"/>
              <a:t> SMTP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CBB643B-A666-4201-91A0-5048856C3C22}"/>
              </a:ext>
            </a:extLst>
          </p:cNvPr>
          <p:cNvCxnSpPr>
            <a:stCxn id="7" idx="3"/>
            <a:endCxn id="30" idx="1"/>
          </p:cNvCxnSpPr>
          <p:nvPr/>
        </p:nvCxnSpPr>
        <p:spPr>
          <a:xfrm>
            <a:off x="8471012" y="2455588"/>
            <a:ext cx="900913" cy="56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Gerade Verbindung mit Pfeil 1027">
            <a:extLst>
              <a:ext uri="{FF2B5EF4-FFF2-40B4-BE49-F238E27FC236}">
                <a16:creationId xmlns:a16="http://schemas.microsoft.com/office/drawing/2014/main" id="{9D57B104-E9C5-4860-9539-3E91280A770F}"/>
              </a:ext>
            </a:extLst>
          </p:cNvPr>
          <p:cNvCxnSpPr>
            <a:stCxn id="13" idx="3"/>
            <a:endCxn id="8" idx="1"/>
          </p:cNvCxnSpPr>
          <p:nvPr/>
        </p:nvCxnSpPr>
        <p:spPr>
          <a:xfrm>
            <a:off x="5791874" y="3009345"/>
            <a:ext cx="1230664" cy="4806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6D4C355-1AFD-4EEF-92DE-6490DFDD88B5}"/>
              </a:ext>
            </a:extLst>
          </p:cNvPr>
          <p:cNvSpPr txBox="1"/>
          <p:nvPr/>
        </p:nvSpPr>
        <p:spPr>
          <a:xfrm>
            <a:off x="8843246" y="1749972"/>
            <a:ext cx="178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Send </a:t>
            </a:r>
            <a:r>
              <a:rPr lang="de-DE" sz="1200" dirty="0" err="1"/>
              <a:t>transactional</a:t>
            </a:r>
            <a:r>
              <a:rPr lang="de-DE" sz="1200" dirty="0"/>
              <a:t> </a:t>
            </a:r>
            <a:r>
              <a:rPr lang="de-DE" sz="1200" dirty="0" err="1"/>
              <a:t>mails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Nodemailer</a:t>
            </a:r>
            <a:r>
              <a:rPr lang="de-DE" sz="1200" dirty="0"/>
              <a:t> via </a:t>
            </a:r>
            <a:r>
              <a:rPr lang="de-DE" sz="1200" dirty="0" err="1"/>
              <a:t>Mailjet</a:t>
            </a:r>
            <a:r>
              <a:rPr lang="de-DE" sz="1200" dirty="0"/>
              <a:t> SMTP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EE1EFDF-C110-42F8-A06B-0B0E5FDFBF36}"/>
              </a:ext>
            </a:extLst>
          </p:cNvPr>
          <p:cNvSpPr txBox="1"/>
          <p:nvPr/>
        </p:nvSpPr>
        <p:spPr>
          <a:xfrm>
            <a:off x="9432615" y="5291296"/>
            <a:ext cx="13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45069"/>
                </a:solidFill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281741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85D6A0-3DE8-4833-B3D1-4AAA9ACBE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6328"/>
            <a:ext cx="9144000" cy="1345344"/>
          </a:xfrm>
        </p:spPr>
        <p:txBody>
          <a:bodyPr>
            <a:normAutofit/>
          </a:bodyPr>
          <a:lstStyle/>
          <a:p>
            <a:r>
              <a:rPr lang="de-DE" sz="8000" dirty="0">
                <a:solidFill>
                  <a:srgbClr val="245069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70597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Breitbild</PresentationFormat>
  <Paragraphs>71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WIFI-Projekt Präsentation</vt:lpstr>
      <vt:lpstr>Inhalt</vt:lpstr>
      <vt:lpstr>Überblick</vt:lpstr>
      <vt:lpstr>Projektüberblick</vt:lpstr>
      <vt:lpstr>Tech Stack</vt:lpstr>
      <vt:lpstr>Tech Stack II</vt:lpstr>
      <vt:lpstr>Infrastruktur</vt:lpstr>
      <vt:lpstr>Architekturüberblick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WIFI-Projekt Präsentation</dc:title>
  <dc:creator>Patrick Obermeier</dc:creator>
  <cp:lastModifiedBy>Patrick Obermeier</cp:lastModifiedBy>
  <cp:revision>30</cp:revision>
  <dcterms:created xsi:type="dcterms:W3CDTF">2020-09-21T08:20:30Z</dcterms:created>
  <dcterms:modified xsi:type="dcterms:W3CDTF">2020-09-25T12:36:50Z</dcterms:modified>
</cp:coreProperties>
</file>